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73" r:id="rId9"/>
    <p:sldId id="277" r:id="rId10"/>
    <p:sldId id="275" r:id="rId11"/>
    <p:sldId id="276" r:id="rId12"/>
    <p:sldId id="274" r:id="rId13"/>
    <p:sldId id="267" r:id="rId14"/>
    <p:sldId id="272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헌" initials="정재" lastIdx="1" clrIdx="0">
    <p:extLst>
      <p:ext uri="{19B8F6BF-5375-455C-9EA6-DF929625EA0E}">
        <p15:presenceInfo xmlns:p15="http://schemas.microsoft.com/office/powerpoint/2012/main" userId="f4bd2a6b6c987e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5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3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6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2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7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8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5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0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B55BFC-6384-4440-90BA-BF18CF74877B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EA0A2A-AB64-4D12-8EE4-40C70C8E905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26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17C51-217A-41D7-9A09-34CDDE0AE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Optimization on deep learning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EA313-46CF-45D2-9A41-EA90A2889C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MATH818 Research in Applied math</a:t>
            </a:r>
          </a:p>
          <a:p>
            <a:r>
              <a:rPr lang="en-US" altLang="ko-KR" sz="2000" dirty="0"/>
              <a:t>2019020356 </a:t>
            </a:r>
            <a:r>
              <a:rPr lang="en-US" altLang="ko-KR" sz="2000" dirty="0" err="1"/>
              <a:t>Jaeheun</a:t>
            </a:r>
            <a:r>
              <a:rPr lang="en-US" altLang="ko-KR" sz="2000" dirty="0"/>
              <a:t> Jung</a:t>
            </a:r>
            <a:endParaRPr lang="ko-KR" altLang="en-US" sz="2000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A85FF4D-7ED6-46E8-9A1B-EAAF61A61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0"/>
    </mc:Choice>
    <mc:Fallback>
      <p:transition spd="slow" advTm="16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0A954-42D9-4BFF-8307-19348E25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parallelism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56EE5-AB43-4F00-9C91-F1E24341BB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600" dirty="0"/>
              <a:t>Multiple workers compute gradient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600" dirty="0"/>
              <a:t>Parameter server collects gradients and update the parameter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600" dirty="0"/>
              <a:t>Update Rules: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SSGD and ASGD</a:t>
            </a:r>
            <a:endParaRPr lang="ko-KR" altLang="en-US" sz="2000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DDC09450-C8E2-4E38-9F06-365ACF6DF8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55448" t="22138" r="1228" b="30087"/>
          <a:stretch/>
        </p:blipFill>
        <p:spPr>
          <a:xfrm>
            <a:off x="6218238" y="2326401"/>
            <a:ext cx="4937125" cy="3062448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F3CA814-2E80-4FBB-886C-94757CD2B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9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31"/>
    </mc:Choice>
    <mc:Fallback>
      <p:transition spd="slow" advTm="9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80F99-26A0-43F5-82B9-6A2FF07C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parallelism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ABD4D3-4643-4E07-919B-A11F9F2D0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Synchronous update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78D6BC-048C-4FD8-A8D8-5A53440E0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Asynchronous update</a:t>
            </a:r>
            <a:endParaRPr lang="ko-KR" altLang="en-US" dirty="0"/>
          </a:p>
        </p:txBody>
      </p:sp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EEEA47E3-2E58-4813-B3F6-1EB0713E2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9967" t="19656" r="1254" b="7252"/>
          <a:stretch/>
        </p:blipFill>
        <p:spPr>
          <a:xfrm>
            <a:off x="1096963" y="2983222"/>
            <a:ext cx="4938712" cy="2577481"/>
          </a:xfrm>
          <a:prstGeom prst="rect">
            <a:avLst/>
          </a:prstGeom>
        </p:spPr>
      </p:pic>
      <p:pic>
        <p:nvPicPr>
          <p:cNvPr id="17" name="내용 개체 틀 10">
            <a:extLst>
              <a:ext uri="{FF2B5EF4-FFF2-40B4-BE49-F238E27FC236}">
                <a16:creationId xmlns:a16="http://schemas.microsoft.com/office/drawing/2014/main" id="{4273CEE2-662D-4633-B008-53A5B3B424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19131" t="19646" r="1222" b="14985"/>
          <a:stretch/>
        </p:blipFill>
        <p:spPr>
          <a:xfrm>
            <a:off x="6218555" y="3014929"/>
            <a:ext cx="4937125" cy="2577481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A9FE5336-49F4-426F-8F22-9E906C9F2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19"/>
    </mc:Choice>
    <mc:Fallback>
      <p:transition spd="slow" advTm="17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DF2C4-CC57-4DFF-9BAE-4CE1510F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rank constraint</a:t>
            </a:r>
            <a:endParaRPr lang="ko-KR" altLang="en-US" dirty="0"/>
          </a:p>
        </p:txBody>
      </p:sp>
      <p:pic>
        <p:nvPicPr>
          <p:cNvPr id="4098" name="Picture 2" descr="An illustration of bottleneck layer in a multi-layer perceptron (MLP).... |  Download Scientific Diagram">
            <a:extLst>
              <a:ext uri="{FF2B5EF4-FFF2-40B4-BE49-F238E27FC236}">
                <a16:creationId xmlns:a16="http://schemas.microsoft.com/office/drawing/2014/main" id="{CFCE58C7-A6EA-47A7-A518-098F7CBA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84" y="3972182"/>
            <a:ext cx="6530285" cy="229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50694C-0143-4923-9736-009B6727B4BF}"/>
              </a:ext>
            </a:extLst>
          </p:cNvPr>
          <p:cNvGrpSpPr/>
          <p:nvPr/>
        </p:nvGrpSpPr>
        <p:grpSpPr>
          <a:xfrm>
            <a:off x="2822861" y="1997751"/>
            <a:ext cx="6188730" cy="1776133"/>
            <a:chOff x="2386011" y="1150844"/>
            <a:chExt cx="6675905" cy="2201956"/>
          </a:xfrm>
        </p:grpSpPr>
        <p:pic>
          <p:nvPicPr>
            <p:cNvPr id="14" name="Picture 2" descr="An illustration of bottleneck layer in a multi-layer perceptron (MLP).... |  Download Scientific Diagram">
              <a:extLst>
                <a:ext uri="{FF2B5EF4-FFF2-40B4-BE49-F238E27FC236}">
                  <a16:creationId xmlns:a16="http://schemas.microsoft.com/office/drawing/2014/main" id="{B258CBB7-6868-47A3-8C41-B60FD46EC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182" b="15629"/>
            <a:stretch/>
          </p:blipFill>
          <p:spPr bwMode="auto">
            <a:xfrm>
              <a:off x="2386011" y="1150844"/>
              <a:ext cx="3028671" cy="220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n illustration of bottleneck layer in a multi-layer perceptron (MLP).... |  Download Scientific Diagram">
              <a:extLst>
                <a:ext uri="{FF2B5EF4-FFF2-40B4-BE49-F238E27FC236}">
                  <a16:creationId xmlns:a16="http://schemas.microsoft.com/office/drawing/2014/main" id="{47D67388-9ED2-46E4-9F4B-E7CF658B7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07" b="15629"/>
            <a:stretch/>
          </p:blipFill>
          <p:spPr bwMode="auto">
            <a:xfrm>
              <a:off x="5871882" y="1150844"/>
              <a:ext cx="3190034" cy="220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An illustration of bottleneck layer in a multi-layer perceptron (MLP).... |  Download Scientific Diagram">
              <a:extLst>
                <a:ext uri="{FF2B5EF4-FFF2-40B4-BE49-F238E27FC236}">
                  <a16:creationId xmlns:a16="http://schemas.microsoft.com/office/drawing/2014/main" id="{B8F995EA-2372-4610-8624-8FE3B61685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07" r="30418" b="15629"/>
            <a:stretch/>
          </p:blipFill>
          <p:spPr bwMode="auto">
            <a:xfrm>
              <a:off x="5162969" y="1150844"/>
              <a:ext cx="933030" cy="220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C11D92EE-81A1-49C0-AE8E-55FA941A5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42"/>
    </mc:Choice>
    <mc:Fallback>
      <p:transition spd="slow" advTm="97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BB1F-38BD-4EBD-BAF5-C3D22980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Truncated </a:t>
            </a:r>
            <a:r>
              <a:rPr lang="en-US" altLang="ko-KR" dirty="0" err="1"/>
              <a:t>svd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F56A8-0527-43EE-8F6E-2ECD6B06E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97" t="15164" r="29338" b="69673"/>
          <a:stretch/>
        </p:blipFill>
        <p:spPr>
          <a:xfrm>
            <a:off x="1026458" y="1690687"/>
            <a:ext cx="4491318" cy="1541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FF1F6-B5E9-405E-ABDE-ABD0C9050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76" t="18040" r="18677" b="59477"/>
          <a:stretch/>
        </p:blipFill>
        <p:spPr>
          <a:xfrm>
            <a:off x="6037033" y="1690688"/>
            <a:ext cx="4894731" cy="1541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91424D-9DE2-414B-BD48-038627B37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70" t="48235" r="19044" b="30589"/>
          <a:stretch/>
        </p:blipFill>
        <p:spPr>
          <a:xfrm>
            <a:off x="6077374" y="4267200"/>
            <a:ext cx="4814047" cy="1452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1107E5-B693-4860-8842-84473F038A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97" t="32810" r="19117" b="45829"/>
          <a:stretch/>
        </p:blipFill>
        <p:spPr>
          <a:xfrm>
            <a:off x="1057835" y="4334951"/>
            <a:ext cx="4428565" cy="1384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42F5A-196B-413B-96E1-21249E9643CF}"/>
              </a:ext>
            </a:extLst>
          </p:cNvPr>
          <p:cNvSpPr txBox="1"/>
          <p:nvPr/>
        </p:nvSpPr>
        <p:spPr>
          <a:xfrm>
            <a:off x="2700618" y="327211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Full SVD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21F7F-6244-4F1F-A88F-28E465ECBD8A}"/>
              </a:ext>
            </a:extLst>
          </p:cNvPr>
          <p:cNvSpPr txBox="1"/>
          <p:nvPr/>
        </p:nvSpPr>
        <p:spPr>
          <a:xfrm>
            <a:off x="7912898" y="3244334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Thin SVD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B20D2-27E8-4DBB-8108-09D9A8A41396}"/>
              </a:ext>
            </a:extLst>
          </p:cNvPr>
          <p:cNvSpPr txBox="1"/>
          <p:nvPr/>
        </p:nvSpPr>
        <p:spPr>
          <a:xfrm>
            <a:off x="7702803" y="5818095"/>
            <a:ext cx="16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Compact SVD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8AF6F-F653-4F4E-B79C-BA9008897756}"/>
              </a:ext>
            </a:extLst>
          </p:cNvPr>
          <p:cNvSpPr txBox="1"/>
          <p:nvPr/>
        </p:nvSpPr>
        <p:spPr>
          <a:xfrm>
            <a:off x="2410918" y="5818095"/>
            <a:ext cx="172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Truncated SVD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84E1733-A9C8-4D4C-B9FE-A0F14DA10F59}"/>
              </a:ext>
            </a:extLst>
          </p:cNvPr>
          <p:cNvSpPr/>
          <p:nvPr/>
        </p:nvSpPr>
        <p:spPr>
          <a:xfrm>
            <a:off x="5510132" y="2191653"/>
            <a:ext cx="540000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969568A-A6E5-448A-8E10-5BB4D715E52F}"/>
              </a:ext>
            </a:extLst>
          </p:cNvPr>
          <p:cNvSpPr/>
          <p:nvPr/>
        </p:nvSpPr>
        <p:spPr>
          <a:xfrm>
            <a:off x="8133303" y="3625381"/>
            <a:ext cx="702184" cy="554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1D303CD2-24E3-459F-8961-5AE26EC2C230}"/>
              </a:ext>
            </a:extLst>
          </p:cNvPr>
          <p:cNvSpPr/>
          <p:nvPr/>
        </p:nvSpPr>
        <p:spPr>
          <a:xfrm>
            <a:off x="5511887" y="4757216"/>
            <a:ext cx="540000" cy="540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7B3C4A3-B716-44E5-AEE0-9D8F1F019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8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97"/>
    </mc:Choice>
    <mc:Fallback>
      <p:transition spd="slow" advTm="9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C23C-0986-47B3-9E67-A2F7377A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Truncated SVD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0A741A-BBBD-45D9-9367-046C1E2F7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cap="none" dirty="0"/>
              <a:t>Original image: rank 402</a:t>
            </a:r>
            <a:endParaRPr lang="ko-KR" altLang="en-US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6C9AA9-03F3-4C2F-A112-6D406FA075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617494"/>
            <a:ext cx="4938712" cy="33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559A8C-3F90-41CE-814B-DC1906689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cap="none" dirty="0"/>
              <a:t>Truncated </a:t>
            </a:r>
            <a:r>
              <a:rPr lang="en-US" altLang="ko-KR" cap="none" dirty="0" err="1"/>
              <a:t>svd</a:t>
            </a:r>
            <a:r>
              <a:rPr lang="en-US" altLang="ko-KR" cap="none" dirty="0"/>
              <a:t>: rank 80</a:t>
            </a:r>
            <a:endParaRPr lang="ko-KR" altLang="en-US" cap="non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13A9918-14AA-437A-A73A-F76F62EC550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2618026"/>
            <a:ext cx="4937125" cy="33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B11E0DE-DB4E-48DE-85C7-6E3CE3AEB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5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4"/>
    </mc:Choice>
    <mc:Fallback>
      <p:transition spd="slow" advTm="4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83E6-5513-46A5-BB05-41DAF6DA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Polyadic decomposition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960E6-0794-4E30-9BAE-9F151DA6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for Convolutional layer: 4-tensor</a:t>
            </a:r>
            <a:endParaRPr lang="ko-KR" altLang="en-US" dirty="0"/>
          </a:p>
        </p:txBody>
      </p:sp>
      <p:pic>
        <p:nvPicPr>
          <p:cNvPr id="5122" name="Picture 2" descr="Tensor Decomposition in Python. This repository gives a quick tutorial… |  by Mohammad Bashiri | Medium">
            <a:extLst>
              <a:ext uri="{FF2B5EF4-FFF2-40B4-BE49-F238E27FC236}">
                <a16:creationId xmlns:a16="http://schemas.microsoft.com/office/drawing/2014/main" id="{41C67180-344A-4BA6-8580-1C2E9F0D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2578660"/>
            <a:ext cx="108204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42844-3237-480F-BC4E-D5334B8BE311}"/>
                  </a:ext>
                </a:extLst>
              </p:cNvPr>
              <p:cNvSpPr txBox="1"/>
              <p:nvPr/>
            </p:nvSpPr>
            <p:spPr>
              <a:xfrm>
                <a:off x="1097280" y="5298528"/>
                <a:ext cx="5760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# of 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42844-3237-480F-BC4E-D5334B8B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298528"/>
                <a:ext cx="5760720" cy="369332"/>
              </a:xfrm>
              <a:prstGeom prst="rect">
                <a:avLst/>
              </a:prstGeom>
              <a:blipFill>
                <a:blip r:embed="rId5"/>
                <a:stretch>
                  <a:fillRect l="-84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1332CE4-0D19-44EE-9C82-719DEF429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6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1"/>
    </mc:Choice>
    <mc:Fallback>
      <p:transition spd="slow" advTm="4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95481-7B5C-434E-B313-0D30C8AC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Low rank approximation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7599D6-185D-4EE3-9211-76E711EDC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8088" t="24314" r="7941" b="24053"/>
          <a:stretch/>
        </p:blipFill>
        <p:spPr>
          <a:xfrm>
            <a:off x="1096963" y="1882988"/>
            <a:ext cx="10058400" cy="39492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86FBD8-B38C-4A4B-82EB-78A328725FBE}"/>
              </a:ext>
            </a:extLst>
          </p:cNvPr>
          <p:cNvSpPr/>
          <p:nvPr/>
        </p:nvSpPr>
        <p:spPr>
          <a:xfrm>
            <a:off x="1308847" y="3056965"/>
            <a:ext cx="8668871" cy="37203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73A571-E0D9-4712-A029-F0815BE1C65C}"/>
              </a:ext>
            </a:extLst>
          </p:cNvPr>
          <p:cNvSpPr/>
          <p:nvPr/>
        </p:nvSpPr>
        <p:spPr>
          <a:xfrm>
            <a:off x="1308846" y="4230942"/>
            <a:ext cx="8668872" cy="37203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833932-DD87-4ADC-934C-32A6CA4B004B}"/>
              </a:ext>
            </a:extLst>
          </p:cNvPr>
          <p:cNvSpPr/>
          <p:nvPr/>
        </p:nvSpPr>
        <p:spPr>
          <a:xfrm>
            <a:off x="1308846" y="5366050"/>
            <a:ext cx="8668872" cy="37203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3E186EA-E120-47D3-8D39-1AED9A0AF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5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94"/>
    </mc:Choice>
    <mc:Fallback>
      <p:transition spd="slow" advTm="5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D3844-665B-46EB-9461-1251E374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 Architecture</a:t>
            </a:r>
            <a:endParaRPr lang="ko-KR" altLang="en-US" dirty="0"/>
          </a:p>
        </p:txBody>
      </p:sp>
      <p:pic>
        <p:nvPicPr>
          <p:cNvPr id="5" name="그림 10">
            <a:extLst>
              <a:ext uri="{FF2B5EF4-FFF2-40B4-BE49-F238E27FC236}">
                <a16:creationId xmlns:a16="http://schemas.microsoft.com/office/drawing/2014/main" id="{677FE842-A922-4A56-9149-8CEC50301F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96963" y="2053922"/>
            <a:ext cx="4938712" cy="3607407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AB6F70-AF95-4ED1-9227-22B4C174A2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/>
              <a:t>Universal function approximator</a:t>
            </a:r>
          </a:p>
          <a:p>
            <a:endParaRPr lang="en-US" altLang="ko-K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/>
              <a:t>Combination of weighted sum and activation</a:t>
            </a:r>
          </a:p>
          <a:p>
            <a:pPr marL="0" indent="0">
              <a:buNone/>
            </a:pPr>
            <a:endParaRPr lang="en-US" altLang="ko-K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/>
              <a:t>Parametrized with matrices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D30EB8C-E187-4349-AE2A-E7F873E7F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06"/>
    </mc:Choice>
    <mc:Fallback>
      <p:transition spd="slow" advTm="11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A5C118-ECA8-4BBE-88CF-8F3883581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80" t="42091" r="29337" b="47844"/>
          <a:stretch/>
        </p:blipFill>
        <p:spPr>
          <a:xfrm>
            <a:off x="3706906" y="3272118"/>
            <a:ext cx="4778188" cy="11569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516E58-6528-4908-B341-913303D0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0BF42-1D8E-453E-9E18-773DC363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Measurement for the difference between model and real data</a:t>
            </a:r>
          </a:p>
          <a:p>
            <a:endParaRPr lang="en-US" altLang="ko-KR" dirty="0"/>
          </a:p>
          <a:p>
            <a:r>
              <a:rPr lang="en-US" altLang="ko-KR" sz="2400" dirty="0"/>
              <a:t>MSE loss (Mean-Squared Error)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/>
              <a:t>Cross-entropy loss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A0B72-429C-43E4-872A-B92A96CA4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91" t="31896" r="12868" b="47189"/>
          <a:stretch/>
        </p:blipFill>
        <p:spPr>
          <a:xfrm>
            <a:off x="3287806" y="5063814"/>
            <a:ext cx="5616388" cy="124808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FD1675B-9892-49F1-A006-E31906C6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37"/>
    </mc:Choice>
    <mc:Fallback>
      <p:transition spd="slow" advTm="9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024BF-32DC-4A1D-8CA4-9ADC4192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BC45F-753A-4488-82EE-54C95EA91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First-order iterative optimization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oding Deep Learning for Beginners — Linear Regression (Part 3): Training  with Gradient Descent | by Kamil Krzyk | Towards Data Science">
            <a:extLst>
              <a:ext uri="{FF2B5EF4-FFF2-40B4-BE49-F238E27FC236}">
                <a16:creationId xmlns:a16="http://schemas.microsoft.com/office/drawing/2014/main" id="{791AD8C4-D571-48E7-B10B-D8E36F66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056" y="2395351"/>
            <a:ext cx="5712744" cy="32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Introduction to Gradient Descent – mc.ai">
            <a:extLst>
              <a:ext uri="{FF2B5EF4-FFF2-40B4-BE49-F238E27FC236}">
                <a16:creationId xmlns:a16="http://schemas.microsoft.com/office/drawing/2014/main" id="{21B7DB55-A6C7-4C15-887C-6F500DD0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40" y="2965075"/>
            <a:ext cx="5152760" cy="32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165E3-7B0E-4296-967B-616CEDAD9F73}"/>
                  </a:ext>
                </a:extLst>
              </p:cNvPr>
              <p:cNvSpPr txBox="1"/>
              <p:nvPr/>
            </p:nvSpPr>
            <p:spPr>
              <a:xfrm>
                <a:off x="3370730" y="3152001"/>
                <a:ext cx="211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165E3-7B0E-4296-967B-616CEDAD9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730" y="3152001"/>
                <a:ext cx="2114681" cy="276999"/>
              </a:xfrm>
              <a:prstGeom prst="rect">
                <a:avLst/>
              </a:prstGeom>
              <a:blipFill>
                <a:blip r:embed="rId6"/>
                <a:stretch>
                  <a:fillRect l="-1729" r="-317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CB2A362-E268-4477-9200-7FBA6FC6B442}"/>
              </a:ext>
            </a:extLst>
          </p:cNvPr>
          <p:cNvSpPr/>
          <p:nvPr/>
        </p:nvSpPr>
        <p:spPr>
          <a:xfrm>
            <a:off x="3110753" y="5607237"/>
            <a:ext cx="259977" cy="2769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129E682-9773-4E79-9B80-D0A69F970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9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91"/>
    </mc:Choice>
    <mc:Fallback>
      <p:transition spd="slow" advTm="9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2CF48-2826-4DE2-8BB0-6C1D24CF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18396-9F3D-417A-9591-5B24F99C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Momentum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72F2D-6585-4386-B988-4FD0036D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85" t="50000" r="19339" b="19346"/>
          <a:stretch/>
        </p:blipFill>
        <p:spPr>
          <a:xfrm>
            <a:off x="1492624" y="3320186"/>
            <a:ext cx="4043082" cy="1362216"/>
          </a:xfrm>
          <a:prstGeom prst="rect">
            <a:avLst/>
          </a:prstGeom>
        </p:spPr>
      </p:pic>
      <p:pic>
        <p:nvPicPr>
          <p:cNvPr id="3074" name="Picture 2" descr="Gradient Descent with Momentum, RMSprop And Adam Optimizer | by Harsh  Khandewal | Analytics Vidhya | Medium">
            <a:extLst>
              <a:ext uri="{FF2B5EF4-FFF2-40B4-BE49-F238E27FC236}">
                <a16:creationId xmlns:a16="http://schemas.microsoft.com/office/drawing/2014/main" id="{74D4047C-98C9-4A78-A2CB-CAE917A8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682081"/>
            <a:ext cx="4762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6CC24B1-D7BB-412C-A583-01340748A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35"/>
    </mc:Choice>
    <mc:Fallback>
      <p:transition spd="slow" advTm="5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A9035-464E-4D43-8796-0C140ADF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D9D07-DD01-4AF5-83B8-F5E27F47B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Adaptive learning rate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3A6077-6881-44D9-88F7-CD27D5B51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8" t="26620" r="19633" b="32811"/>
          <a:stretch/>
        </p:blipFill>
        <p:spPr>
          <a:xfrm>
            <a:off x="1736147" y="3429000"/>
            <a:ext cx="3950483" cy="2013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556BD-65BD-4087-B897-BFFE8D134220}"/>
              </a:ext>
            </a:extLst>
          </p:cNvPr>
          <p:cNvSpPr txBox="1"/>
          <p:nvPr/>
        </p:nvSpPr>
        <p:spPr>
          <a:xfrm>
            <a:off x="1736147" y="2899616"/>
            <a:ext cx="327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Adagrad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43A60E-F99E-4E7E-B9B5-146FAECD8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88" t="42281" r="16838" b="24444"/>
          <a:stretch/>
        </p:blipFill>
        <p:spPr>
          <a:xfrm>
            <a:off x="6505372" y="3759381"/>
            <a:ext cx="4270206" cy="1596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1B2BB-B026-4C43-B471-316A22DE704D}"/>
              </a:ext>
            </a:extLst>
          </p:cNvPr>
          <p:cNvSpPr txBox="1"/>
          <p:nvPr/>
        </p:nvSpPr>
        <p:spPr>
          <a:xfrm>
            <a:off x="6505372" y="2899616"/>
            <a:ext cx="2429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RMSprop</a:t>
            </a:r>
            <a:endParaRPr lang="ko-KR" altLang="en-US" sz="2400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5C2A1A8-E36C-457D-AED5-48EAC3102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90"/>
    </mc:Choice>
    <mc:Fallback>
      <p:transition spd="slow" advTm="63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95B3E-22D9-4EF6-B61D-23F05722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optmimizers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2B296-2292-4F66-95A3-37E51B09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/>
              <a:t>Adam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8327F-F14D-4C1D-8EC9-2FDD70FC2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20" t="35556" r="9192" b="20130"/>
          <a:stretch/>
        </p:blipFill>
        <p:spPr>
          <a:xfrm>
            <a:off x="2097741" y="2528047"/>
            <a:ext cx="7996518" cy="303903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3024DC2-8DEF-405B-892F-DB440383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1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83"/>
    </mc:Choice>
    <mc:Fallback>
      <p:transition spd="slow" advTm="4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E14B-76F1-461C-B5F1-1EF66252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2916E-4AB4-4957-8C2C-D428F781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 err="1"/>
              <a:t>RAdam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88CDF-AFE3-4250-9719-9AA40D6B6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8" t="30849" r="22427" b="47582"/>
          <a:stretch/>
        </p:blipFill>
        <p:spPr>
          <a:xfrm>
            <a:off x="1355464" y="3139256"/>
            <a:ext cx="4966447" cy="1786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AA4F5A-FA66-4432-9097-9A4FDAA3A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8" t="52736" r="22427" b="9930"/>
          <a:stretch/>
        </p:blipFill>
        <p:spPr>
          <a:xfrm>
            <a:off x="6580095" y="2661001"/>
            <a:ext cx="4966447" cy="274319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5A32B64-E42B-4C15-8D3C-6BED2B26B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1"/>
    </mc:Choice>
    <mc:Fallback>
      <p:transition spd="slow" advTm="39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2C3C-78DC-43B6-9C6C-A4C97209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size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E78D6-7A04-4EA3-988D-850DF22A37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sz="2800" dirty="0"/>
              <a:t># of datapoints for single update</a:t>
            </a:r>
          </a:p>
          <a:p>
            <a:endParaRPr lang="en-US" altLang="ko-KR" sz="2800" dirty="0"/>
          </a:p>
          <a:p>
            <a:r>
              <a:rPr lang="en-US" altLang="ko-KR" sz="2800" dirty="0"/>
              <a:t>Stochastic Gradient descent</a:t>
            </a:r>
          </a:p>
          <a:p>
            <a:pPr lvl="1"/>
            <a:r>
              <a:rPr lang="en-US" altLang="ko-KR" sz="2400" dirty="0"/>
              <a:t>Single datapoint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r>
              <a:rPr lang="en-US" altLang="ko-KR" sz="2800" dirty="0"/>
              <a:t>Batch Gradient descent</a:t>
            </a:r>
          </a:p>
          <a:p>
            <a:pPr lvl="1"/>
            <a:r>
              <a:rPr lang="en-US" altLang="ko-KR" sz="2400" dirty="0"/>
              <a:t>All datapoints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146" name="Picture 2" descr="딥러닝(Deep learning) 살펴보기 2탄">
            <a:extLst>
              <a:ext uri="{FF2B5EF4-FFF2-40B4-BE49-F238E27FC236}">
                <a16:creationId xmlns:a16="http://schemas.microsoft.com/office/drawing/2014/main" id="{704036BA-1D57-4861-8762-58FC4F6A46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550" y="2090738"/>
            <a:ext cx="4762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52E42A2-7493-4732-A619-0B1012B2A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14"/>
    </mc:Choice>
    <mc:Fallback>
      <p:transition spd="slow" advTm="111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</TotalTime>
  <Words>172</Words>
  <Application>Microsoft Office PowerPoint</Application>
  <PresentationFormat>와이드스크린</PresentationFormat>
  <Paragraphs>63</Paragraphs>
  <Slides>16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Cambria Math</vt:lpstr>
      <vt:lpstr>Wingdings</vt:lpstr>
      <vt:lpstr>추억</vt:lpstr>
      <vt:lpstr>Optimization on deep learning</vt:lpstr>
      <vt:lpstr>DNN Architecture</vt:lpstr>
      <vt:lpstr>Loss function</vt:lpstr>
      <vt:lpstr>Gradient descent</vt:lpstr>
      <vt:lpstr>Optimizers</vt:lpstr>
      <vt:lpstr>optimizers</vt:lpstr>
      <vt:lpstr>optmimizers</vt:lpstr>
      <vt:lpstr>Optimizers</vt:lpstr>
      <vt:lpstr>Batch size</vt:lpstr>
      <vt:lpstr>Data parallelism</vt:lpstr>
      <vt:lpstr>Data parallelism</vt:lpstr>
      <vt:lpstr>Matrix rank constraint</vt:lpstr>
      <vt:lpstr>Truncated svd</vt:lpstr>
      <vt:lpstr>Truncated SVD</vt:lpstr>
      <vt:lpstr>Canonical Polyadic decomposition</vt:lpstr>
      <vt:lpstr>Low rank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on deep learning</dc:title>
  <dc:creator>정 재헌</dc:creator>
  <cp:lastModifiedBy>정 재헌</cp:lastModifiedBy>
  <cp:revision>24</cp:revision>
  <dcterms:created xsi:type="dcterms:W3CDTF">2020-11-07T18:05:54Z</dcterms:created>
  <dcterms:modified xsi:type="dcterms:W3CDTF">2020-11-08T12:11:14Z</dcterms:modified>
</cp:coreProperties>
</file>